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25" d="100"/>
          <a:sy n="25" d="100"/>
        </p:scale>
        <p:origin x="960" y="29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1/14/2020</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1/14/2020</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png"/><Relationship Id="rId68" Type="http://schemas.openxmlformats.org/officeDocument/2006/relationships/image" Target="../media/image68.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pn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pn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jpe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81.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33.png"/><Relationship Id="rId5" Type="http://schemas.openxmlformats.org/officeDocument/2006/relationships/image" Target="../media/image76.png"/><Relationship Id="rId10" Type="http://schemas.openxmlformats.org/officeDocument/2006/relationships/image" Target="../media/image15.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7.png"/><Relationship Id="rId7" Type="http://schemas.openxmlformats.org/officeDocument/2006/relationships/image" Target="../media/image86.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5.png"/><Relationship Id="rId11" Type="http://schemas.openxmlformats.org/officeDocument/2006/relationships/image" Target="../media/image24.jpeg"/><Relationship Id="rId5" Type="http://schemas.openxmlformats.org/officeDocument/2006/relationships/image" Target="../media/image84.png"/><Relationship Id="rId10" Type="http://schemas.openxmlformats.org/officeDocument/2006/relationships/image" Target="../media/image23.jpeg"/><Relationship Id="rId4" Type="http://schemas.openxmlformats.org/officeDocument/2006/relationships/image" Target="../media/image83.jpe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1.jpeg"/><Relationship Id="rId7" Type="http://schemas.openxmlformats.org/officeDocument/2006/relationships/image" Target="../media/image93.png"/><Relationship Id="rId12" Type="http://schemas.openxmlformats.org/officeDocument/2006/relationships/image" Target="../media/image96.png"/><Relationship Id="rId17" Type="http://schemas.openxmlformats.org/officeDocument/2006/relationships/image" Target="../media/image100.png"/><Relationship Id="rId2" Type="http://schemas.openxmlformats.org/officeDocument/2006/relationships/image" Target="../media/image89.png"/><Relationship Id="rId16"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92.png"/><Relationship Id="rId11" Type="http://schemas.openxmlformats.org/officeDocument/2006/relationships/image" Target="../media/image95.jpeg"/><Relationship Id="rId5" Type="http://schemas.openxmlformats.org/officeDocument/2006/relationships/image" Target="../media/image91.png"/><Relationship Id="rId15" Type="http://schemas.openxmlformats.org/officeDocument/2006/relationships/image" Target="../media/image98.png"/><Relationship Id="rId10" Type="http://schemas.openxmlformats.org/officeDocument/2006/relationships/image" Target="../media/image67.JPG"/><Relationship Id="rId4" Type="http://schemas.openxmlformats.org/officeDocument/2006/relationships/image" Target="../media/image90.jpeg"/><Relationship Id="rId9" Type="http://schemas.openxmlformats.org/officeDocument/2006/relationships/image" Target="../media/image94.jpeg"/><Relationship Id="rId14"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33.png"/><Relationship Id="rId7" Type="http://schemas.openxmlformats.org/officeDocument/2006/relationships/image" Target="../media/image103.png"/><Relationship Id="rId12" Type="http://schemas.openxmlformats.org/officeDocument/2006/relationships/image" Target="../media/image108.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jpeg"/><Relationship Id="rId5" Type="http://schemas.openxmlformats.org/officeDocument/2006/relationships/image" Target="../media/image39.jpe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58.png"/><Relationship Id="rId3" Type="http://schemas.openxmlformats.org/officeDocument/2006/relationships/image" Target="../media/image11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119.jpeg"/><Relationship Id="rId2" Type="http://schemas.openxmlformats.org/officeDocument/2006/relationships/notesSlide" Target="../notesSlides/notesSlide6.xml"/><Relationship Id="rId16" Type="http://schemas.openxmlformats.org/officeDocument/2006/relationships/image" Target="../media/image118.jpeg"/><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115.jpeg"/><Relationship Id="rId5" Type="http://schemas.openxmlformats.org/officeDocument/2006/relationships/image" Target="../media/image113.jpeg"/><Relationship Id="rId15" Type="http://schemas.openxmlformats.org/officeDocument/2006/relationships/image" Target="../media/image117.jpeg"/><Relationship Id="rId10" Type="http://schemas.openxmlformats.org/officeDocument/2006/relationships/image" Target="../media/image32.png"/><Relationship Id="rId4" Type="http://schemas.openxmlformats.org/officeDocument/2006/relationships/image" Target="../media/image112.png"/><Relationship Id="rId9" Type="http://schemas.openxmlformats.org/officeDocument/2006/relationships/image" Target="../media/image31.png"/><Relationship Id="rId14" Type="http://schemas.openxmlformats.org/officeDocument/2006/relationships/image" Target="../media/image116.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7.png"/><Relationship Id="rId18" Type="http://schemas.openxmlformats.org/officeDocument/2006/relationships/image" Target="../media/image121.jpeg"/><Relationship Id="rId3" Type="http://schemas.openxmlformats.org/officeDocument/2006/relationships/image" Target="../media/image20.jpeg"/><Relationship Id="rId7" Type="http://schemas.openxmlformats.org/officeDocument/2006/relationships/image" Target="../media/image14.jpeg"/><Relationship Id="rId12" Type="http://schemas.openxmlformats.org/officeDocument/2006/relationships/image" Target="../media/image22.jpeg"/><Relationship Id="rId17" Type="http://schemas.openxmlformats.org/officeDocument/2006/relationships/image" Target="../media/image18.jpeg"/><Relationship Id="rId2" Type="http://schemas.openxmlformats.org/officeDocument/2006/relationships/image" Target="../media/image10.jpeg"/><Relationship Id="rId16" Type="http://schemas.openxmlformats.org/officeDocument/2006/relationships/image" Target="../media/image63.pn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0.png"/><Relationship Id="rId15" Type="http://schemas.openxmlformats.org/officeDocument/2006/relationships/image" Target="../media/image120.jpeg"/><Relationship Id="rId10" Type="http://schemas.openxmlformats.org/officeDocument/2006/relationships/image" Target="../media/image33.png"/><Relationship Id="rId4" Type="http://schemas.openxmlformats.org/officeDocument/2006/relationships/image" Target="../media/image15.png"/><Relationship Id="rId9" Type="http://schemas.openxmlformats.org/officeDocument/2006/relationships/image" Target="../media/image13.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a:extLst>
              <a:ext uri="{FF2B5EF4-FFF2-40B4-BE49-F238E27FC236}">
                <a16:creationId xmlns:a16="http://schemas.microsoft.com/office/drawing/2014/main" id="{2387E524-83AD-4063-97F6-9299E7C1105E}"/>
              </a:ext>
            </a:extLst>
          </p:cNvPr>
          <p:cNvSpPr/>
          <p:nvPr/>
        </p:nvSpPr>
        <p:spPr>
          <a:xfrm>
            <a:off x="880109" y="517414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Alejandra Romero</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7505669" y="602236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a:solidFill>
            <a:srgbClr val="30B23F"/>
          </a:solidFill>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grpFill/>
            <a:ln w="12700" cap="rnd">
              <a:solidFill>
                <a:schemeClr val="bg1"/>
              </a:solidFill>
              <a:prstDash val="solid"/>
            </a:ln>
            <a:effectLs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48102" y="3528878"/>
            <a:ext cx="2118255"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4689" y="5094763"/>
            <a:ext cx="667513"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14597" y="5487956"/>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4" cy="5423196"/>
            <a:chOff x="10672552" y="2955994"/>
            <a:chExt cx="5706484"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3" y="4387268"/>
              <a:ext cx="5420593" cy="3459300"/>
              <a:chOff x="12541464" y="4243091"/>
              <a:chExt cx="5698498" cy="3015949"/>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84081" y="6573442"/>
                <a:ext cx="2650348" cy="685598"/>
                <a:chOff x="7660222" y="3577310"/>
                <a:chExt cx="1768051"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7386" y="3602890"/>
                  <a:ext cx="1660887"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60222" y="3577310"/>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6481" cy="4011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94550" y="745328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4290" y="5705465"/>
              <a:ext cx="272155"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0B23F"/>
                </a:solidFill>
                <a:ln>
                  <a:solidFill>
                    <a:srgbClr val="30B23F"/>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10737" y="2646538"/>
            <a:ext cx="14040192" cy="5495028"/>
            <a:chOff x="17922217" y="2616058"/>
            <a:chExt cx="14040192" cy="5495028"/>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22217" y="3689179"/>
              <a:ext cx="8332535" cy="3803034"/>
              <a:chOff x="17922217" y="3689179"/>
              <a:chExt cx="8332535" cy="380303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22217" y="4785306"/>
                <a:ext cx="5470596" cy="2706907"/>
                <a:chOff x="17922217" y="4785306"/>
                <a:chExt cx="5470596" cy="270690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86826" cy="786385"/>
                  <a:chOff x="18186786" y="4847609"/>
                  <a:chExt cx="2486826"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360181" y="4925972"/>
                    <a:ext cx="2313431"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48666" y="4858204"/>
                  <a:ext cx="2442210" cy="786385"/>
                  <a:chOff x="20848700" y="4795323"/>
                  <a:chExt cx="2442210" cy="786385"/>
                </a:xfrm>
              </p:grpSpPr>
              <p:sp>
                <p:nvSpPr>
                  <p:cNvPr id="754" name="TextBox 753">
                    <a:extLst>
                      <a:ext uri="{FF2B5EF4-FFF2-40B4-BE49-F238E27FC236}">
                        <a16:creationId xmlns:a16="http://schemas.microsoft.com/office/drawing/2014/main" id="{04E33C86-4340-466E-B9F3-D0A9F25899E8}"/>
                      </a:ext>
                    </a:extLst>
                  </p:cNvPr>
                  <p:cNvSpPr txBox="1">
                    <a:spLocks/>
                  </p:cNvSpPr>
                  <p:nvPr/>
                </p:nvSpPr>
                <p:spPr>
                  <a:xfrm>
                    <a:off x="20977478" y="4866809"/>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48700" y="4795323"/>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sp>
              <p:nvSpPr>
                <p:cNvPr id="331" name="TextBox 330">
                  <a:extLst>
                    <a:ext uri="{FF2B5EF4-FFF2-40B4-BE49-F238E27FC236}">
                      <a16:creationId xmlns:a16="http://schemas.microsoft.com/office/drawing/2014/main" id="{7B64A7C2-5F4D-4A64-8B19-7A9D372A5ED6}"/>
                    </a:ext>
                  </a:extLst>
                </p:cNvPr>
                <p:cNvSpPr txBox="1"/>
                <p:nvPr/>
              </p:nvSpPr>
              <p:spPr>
                <a:xfrm>
                  <a:off x="21077445" y="5867502"/>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Open Position</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sp>
              <p:nvSpPr>
                <p:cNvPr id="371" name="TextBox 370">
                  <a:extLst>
                    <a:ext uri="{FF2B5EF4-FFF2-40B4-BE49-F238E27FC236}">
                      <a16:creationId xmlns:a16="http://schemas.microsoft.com/office/drawing/2014/main" id="{A4FD3A07-42A9-429D-BB43-058F105715D9}"/>
                    </a:ext>
                  </a:extLst>
                </p:cNvPr>
                <p:cNvSpPr txBox="1"/>
                <p:nvPr/>
              </p:nvSpPr>
              <p:spPr>
                <a:xfrm>
                  <a:off x="21079381" y="676345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80623" y="5777053"/>
                  <a:ext cx="2477170" cy="786385"/>
                  <a:chOff x="18180887" y="5576923"/>
                  <a:chExt cx="2477170"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344626" y="5664111"/>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8"/>
                  <a:stretch>
                    <a:fillRect/>
                  </a:stretch>
                </p:blipFill>
                <p:spPr>
                  <a:xfrm flipH="1">
                    <a:off x="18180887" y="5576923"/>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510" y="6705828"/>
                  <a:ext cx="2500907" cy="786385"/>
                  <a:chOff x="18192512" y="6318809"/>
                  <a:chExt cx="2500907"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379988" y="6397275"/>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29" cstate="email">
                    <a:extLst>
                      <a:ext uri="{28A0092B-C50C-407E-A947-70E740481C1C}">
                        <a14:useLocalDpi xmlns:a14="http://schemas.microsoft.com/office/drawing/2010/main" val="0"/>
                      </a:ext>
                    </a:extLst>
                  </a:blip>
                  <a:stretch>
                    <a:fillRect/>
                  </a:stretch>
                </p:blipFill>
                <p:spPr>
                  <a:xfrm>
                    <a:off x="18192512" y="6318809"/>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22217" y="478530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707657" cy="4427216"/>
              <a:chOff x="26254752" y="3683870"/>
              <a:chExt cx="5707657" cy="4427216"/>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42750" y="4658496"/>
                <a:ext cx="5519659" cy="3452590"/>
                <a:chOff x="26442750" y="4658496"/>
                <a:chExt cx="5519659" cy="3452590"/>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0"/>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6662030" y="7324704"/>
                  <a:ext cx="2489897" cy="786382"/>
                  <a:chOff x="12891745" y="1451584"/>
                  <a:chExt cx="1680183"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73801" y="1502166"/>
                    <a:ext cx="1598127" cy="30562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1"/>
                  <a:stretch>
                    <a:fillRect/>
                  </a:stretch>
                </p:blipFill>
                <p:spPr>
                  <a:xfrm>
                    <a:off x="12891745" y="1451584"/>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2"/>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82004" y="655492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9594113" y="484495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Fernando Purón</a:t>
                  </a:r>
                </a:p>
                <a:p>
                  <a:r>
                    <a:rPr lang="en-US" dirty="0"/>
                    <a:t>            PS, MTY, MEX </a:t>
                  </a:r>
                </a:p>
                <a:p>
                  <a:r>
                    <a:rPr lang="en-US" sz="1050" dirty="0"/>
                    <a:t>              </a:t>
                  </a:r>
                  <a:r>
                    <a:rPr lang="en-US" sz="900" dirty="0"/>
                    <a:t>Purchasing Project Specialist</a:t>
                  </a:r>
                  <a:endParaRPr lang="en-US" sz="1050" dirty="0"/>
                </a:p>
                <a:p>
                  <a:endParaRPr lang="en-US" dirty="0"/>
                </a:p>
                <a:p>
                  <a:r>
                    <a:rPr lang="en-US" dirty="0"/>
                    <a:t>               </a:t>
                  </a: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442750" y="466096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445467" y="4660962"/>
                  <a:ext cx="2802276" cy="3038329"/>
                  <a:chOff x="26116967" y="4588911"/>
                  <a:chExt cx="2802276"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22527" cy="21918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3"/>
                <a:srcRect l="10563" t="32169" r="79236" b="45103"/>
                <a:stretch/>
              </p:blipFill>
              <p:spPr>
                <a:xfrm>
                  <a:off x="29440922" y="645451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110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9238950" y="600269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69384" y="692543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3" y="3335575"/>
              <a:ext cx="2858303" cy="4409575"/>
              <a:chOff x="23498113" y="3335575"/>
              <a:chExt cx="2858303" cy="4409575"/>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3" y="466096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04780" y="604287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517206" y="686856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794615"/>
            <a:ext cx="8825574" cy="4496626"/>
            <a:chOff x="19527722" y="8416762"/>
            <a:chExt cx="8825574" cy="4496626"/>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19527722" y="12513417"/>
              <a:ext cx="293390" cy="420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Manager</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4"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36"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2"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3"/>
            <a:srcRect l="10563" t="32169" r="79236" b="45103"/>
            <a:stretch/>
          </p:blipFill>
          <p:spPr>
            <a:xfrm>
              <a:off x="25846640" y="11252978"/>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2768869" y="8416762"/>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19821112" y="12124428"/>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5"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5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57"/>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72096" y="5754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58"/>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7" idx="2"/>
          </p:cNvCxnSpPr>
          <p:nvPr/>
        </p:nvCxnSpPr>
        <p:spPr>
          <a:xfrm>
            <a:off x="7087390" y="6356081"/>
            <a:ext cx="27186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59" cstate="email">
            <a:extLst>
              <a:ext uri="{28A0092B-C50C-407E-A947-70E740481C1C}">
                <a14:useLocalDpi xmlns:a14="http://schemas.microsoft.com/office/drawing/2010/main" val="0"/>
              </a:ext>
            </a:extLst>
          </a:blip>
          <a:srcRect l="1049" t="21275" b="28801"/>
          <a:stretch/>
        </p:blipFill>
        <p:spPr>
          <a:xfrm>
            <a:off x="26238717" y="6502744"/>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295304" y="6548143"/>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3"/>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0" cstate="email">
            <a:extLst>
              <a:ext uri="{28A0092B-C50C-407E-A947-70E740481C1C}">
                <a14:useLocalDpi xmlns:a14="http://schemas.microsoft.com/office/drawing/2010/main" val="0"/>
              </a:ext>
            </a:extLst>
          </a:blip>
          <a:srcRect t="3900" b="18613"/>
          <a:stretch/>
        </p:blipFill>
        <p:spPr>
          <a:xfrm>
            <a:off x="23312845" y="5709883"/>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1" cstate="email">
            <a:extLst>
              <a:ext uri="{28A0092B-C50C-407E-A947-70E740481C1C}">
                <a14:useLocalDpi xmlns:a14="http://schemas.microsoft.com/office/drawing/2010/main" val="0"/>
              </a:ext>
            </a:extLst>
          </a:blip>
          <a:stretch>
            <a:fillRect/>
          </a:stretch>
        </p:blipFill>
        <p:spPr>
          <a:xfrm>
            <a:off x="7346893" y="5962889"/>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3"/>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4465310"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64" name="Picture 363">
            <a:extLst>
              <a:ext uri="{FF2B5EF4-FFF2-40B4-BE49-F238E27FC236}">
                <a16:creationId xmlns:a16="http://schemas.microsoft.com/office/drawing/2014/main" id="{B58D9BF1-A973-48CF-8969-EDC473FBD043}"/>
              </a:ext>
            </a:extLst>
          </p:cNvPr>
          <p:cNvPicPr preferRelativeResize="0">
            <a:picLocks/>
          </p:cNvPicPr>
          <p:nvPr/>
        </p:nvPicPr>
        <p:blipFill rotWithShape="1">
          <a:blip r:embed="rId33"/>
          <a:srcRect l="10563" t="32169" r="79236" b="45103"/>
          <a:stretch/>
        </p:blipFill>
        <p:spPr>
          <a:xfrm>
            <a:off x="20518016" y="6732597"/>
            <a:ext cx="667512" cy="786384"/>
          </a:xfrm>
          <a:prstGeom prst="ellipse">
            <a:avLst/>
          </a:prstGeom>
          <a:ln>
            <a:solidFill>
              <a:schemeClr val="accent1"/>
            </a:solidFill>
          </a:ln>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7"/>
            <a:ext cx="2368296" cy="600293"/>
          </a:xfrm>
          <a:prstGeom prst="rect">
            <a:avLst/>
          </a:prstGeom>
          <a:solidFill>
            <a:srgbClr val="30B23F"/>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63"/>
          <a:srcRect l="8650" t="74728" r="88473" b="14315"/>
          <a:stretch/>
        </p:blipFill>
        <p:spPr>
          <a:xfrm>
            <a:off x="10723708" y="7082283"/>
            <a:ext cx="667512" cy="786383"/>
          </a:xfrm>
          <a:prstGeom prst="ellipse">
            <a:avLst/>
          </a:prstGeom>
        </p:spPr>
      </p:pic>
      <p:sp>
        <p:nvSpPr>
          <p:cNvPr id="325" name="TextBox 324">
            <a:extLst>
              <a:ext uri="{FF2B5EF4-FFF2-40B4-BE49-F238E27FC236}">
                <a16:creationId xmlns:a16="http://schemas.microsoft.com/office/drawing/2014/main" id="{E8C2559F-92CD-4BAF-86C7-04C46116F7E5}"/>
              </a:ext>
            </a:extLst>
          </p:cNvPr>
          <p:cNvSpPr txBox="1"/>
          <p:nvPr/>
        </p:nvSpPr>
        <p:spPr>
          <a:xfrm>
            <a:off x="29180690" y="573274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66" name="Picture 365">
            <a:extLst>
              <a:ext uri="{FF2B5EF4-FFF2-40B4-BE49-F238E27FC236}">
                <a16:creationId xmlns:a16="http://schemas.microsoft.com/office/drawing/2014/main" id="{3F6BC96E-F18D-43AA-AAA5-AE0D5623CB82}"/>
              </a:ext>
            </a:extLst>
          </p:cNvPr>
          <p:cNvPicPr preferRelativeResize="0">
            <a:picLocks/>
          </p:cNvPicPr>
          <p:nvPr/>
        </p:nvPicPr>
        <p:blipFill rotWithShape="1">
          <a:blip r:embed="rId33"/>
          <a:srcRect l="10563" t="32169" r="79236" b="45103"/>
          <a:stretch/>
        </p:blipFill>
        <p:spPr>
          <a:xfrm>
            <a:off x="29038012" y="5644342"/>
            <a:ext cx="667512" cy="786384"/>
          </a:xfrm>
          <a:prstGeom prst="ellipse">
            <a:avLst/>
          </a:prstGeom>
          <a:ln>
            <a:solidFill>
              <a:schemeClr val="accent1"/>
            </a:solidFill>
          </a:ln>
        </p:spPr>
      </p:pic>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33"/>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5" name="TextBox 724">
            <a:extLst>
              <a:ext uri="{FF2B5EF4-FFF2-40B4-BE49-F238E27FC236}">
                <a16:creationId xmlns:a16="http://schemas.microsoft.com/office/drawing/2014/main" id="{0B9D56DF-8D13-4715-A257-71D3FEAA9AAF}"/>
              </a:ext>
            </a:extLst>
          </p:cNvPr>
          <p:cNvSpPr txBox="1"/>
          <p:nvPr/>
        </p:nvSpPr>
        <p:spPr>
          <a:xfrm>
            <a:off x="7505669" y="7748375"/>
            <a:ext cx="2368294"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Open Position</a:t>
            </a:r>
            <a:endParaRPr lang="en-US" sz="1001" dirty="0"/>
          </a:p>
          <a:p>
            <a:pPr algn="l"/>
            <a:r>
              <a:rPr lang="en-US" dirty="0"/>
              <a:t>              Procurement-Direct Purchasing </a:t>
            </a:r>
          </a:p>
          <a:p>
            <a:pPr algn="l"/>
            <a:r>
              <a:rPr lang="en-US" dirty="0"/>
              <a:t>              Intern, MTY, MEX </a:t>
            </a:r>
            <a:endParaRPr lang="en-US" sz="1000" dirty="0"/>
          </a:p>
        </p:txBody>
      </p:sp>
      <p:cxnSp>
        <p:nvCxnSpPr>
          <p:cNvPr id="729" name="Straight Arrow Connector 728">
            <a:extLst>
              <a:ext uri="{FF2B5EF4-FFF2-40B4-BE49-F238E27FC236}">
                <a16:creationId xmlns:a16="http://schemas.microsoft.com/office/drawing/2014/main" id="{FC960CC1-0917-415D-AD75-EC6C7CDE90FC}"/>
              </a:ext>
            </a:extLst>
          </p:cNvPr>
          <p:cNvCxnSpPr>
            <a:cxnSpLocks/>
          </p:cNvCxnSpPr>
          <p:nvPr/>
        </p:nvCxnSpPr>
        <p:spPr>
          <a:xfrm>
            <a:off x="7084156" y="814225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65" cstate="email">
            <a:extLst>
              <a:ext uri="{28A0092B-C50C-407E-A947-70E740481C1C}">
                <a14:useLocalDpi xmlns:a14="http://schemas.microsoft.com/office/drawing/2010/main" val="0"/>
              </a:ext>
            </a:extLst>
          </a:blip>
          <a:srcRect l="7238" t="13454" r="14272" b="2697"/>
          <a:stretch/>
        </p:blipFill>
        <p:spPr bwMode="auto">
          <a:xfrm>
            <a:off x="23295841" y="655069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66"/>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67"/>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8"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2" name="Picture 321">
            <a:extLst>
              <a:ext uri="{FF2B5EF4-FFF2-40B4-BE49-F238E27FC236}">
                <a16:creationId xmlns:a16="http://schemas.microsoft.com/office/drawing/2014/main" id="{7579B22E-AC65-491F-B87C-2420DFF12E31}"/>
              </a:ext>
            </a:extLst>
          </p:cNvPr>
          <p:cNvPicPr preferRelativeResize="0">
            <a:picLocks/>
          </p:cNvPicPr>
          <p:nvPr/>
        </p:nvPicPr>
        <p:blipFill rotWithShape="1">
          <a:blip r:embed="rId33"/>
          <a:srcRect l="10563" t="32169" r="79236" b="45103"/>
          <a:stretch/>
        </p:blipFill>
        <p:spPr>
          <a:xfrm>
            <a:off x="20525863" y="5848183"/>
            <a:ext cx="667512" cy="786384"/>
          </a:xfrm>
          <a:prstGeom prst="ellipse">
            <a:avLst/>
          </a:prstGeom>
          <a:ln>
            <a:solidFill>
              <a:schemeClr val="accent1"/>
            </a:solidFill>
          </a:ln>
        </p:spPr>
      </p:pic>
      <p:sp>
        <p:nvSpPr>
          <p:cNvPr id="326" name="TextBox 325">
            <a:extLst>
              <a:ext uri="{FF2B5EF4-FFF2-40B4-BE49-F238E27FC236}">
                <a16:creationId xmlns:a16="http://schemas.microsoft.com/office/drawing/2014/main" id="{253E5364-EC4E-489C-898B-0D4B33AD58D9}"/>
              </a:ext>
            </a:extLst>
          </p:cNvPr>
          <p:cNvSpPr txBox="1"/>
          <p:nvPr/>
        </p:nvSpPr>
        <p:spPr>
          <a:xfrm>
            <a:off x="23569540" y="7457105"/>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endParaRPr lang="en-US" sz="1401" b="1" dirty="0">
              <a:solidFill>
                <a:schemeClr val="bg1"/>
              </a:solidFill>
            </a:endParaRPr>
          </a:p>
          <a:p>
            <a:pPr algn="ctr"/>
            <a:r>
              <a:rPr lang="en-US" sz="1401" b="1" dirty="0">
                <a:solidFill>
                  <a:schemeClr val="bg1"/>
                </a:solidFill>
              </a:rPr>
              <a:t>Open Position</a:t>
            </a:r>
          </a:p>
          <a:p>
            <a:r>
              <a:rPr lang="en-US" sz="1001" b="1" dirty="0">
                <a:solidFill>
                  <a:schemeClr val="bg1"/>
                </a:solidFill>
              </a:rPr>
              <a:t>               </a:t>
            </a:r>
            <a:endParaRPr lang="en-US" sz="900" dirty="0">
              <a:solidFill>
                <a:schemeClr val="bg1"/>
              </a:solidFill>
            </a:endParaRPr>
          </a:p>
        </p:txBody>
      </p:sp>
      <p:pic>
        <p:nvPicPr>
          <p:cNvPr id="352" name="Picture 351">
            <a:extLst>
              <a:ext uri="{FF2B5EF4-FFF2-40B4-BE49-F238E27FC236}">
                <a16:creationId xmlns:a16="http://schemas.microsoft.com/office/drawing/2014/main" id="{F3E42EE6-69DD-4F40-8163-C2C912CA87FF}"/>
              </a:ext>
            </a:extLst>
          </p:cNvPr>
          <p:cNvPicPr preferRelativeResize="0">
            <a:picLocks/>
          </p:cNvPicPr>
          <p:nvPr/>
        </p:nvPicPr>
        <p:blipFill rotWithShape="1">
          <a:blip r:embed="rId33"/>
          <a:srcRect l="10563" t="32169" r="79236" b="45103"/>
          <a:stretch/>
        </p:blipFill>
        <p:spPr>
          <a:xfrm>
            <a:off x="23312845" y="7404396"/>
            <a:ext cx="667512" cy="786384"/>
          </a:xfrm>
          <a:prstGeom prst="ellipse">
            <a:avLst/>
          </a:prstGeom>
          <a:ln>
            <a:solidFill>
              <a:schemeClr val="accent1"/>
            </a:solidFill>
          </a:ln>
        </p:spPr>
      </p:pic>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69" cstate="email">
            <a:extLst>
              <a:ext uri="{28A0092B-C50C-407E-A947-70E740481C1C}">
                <a14:useLocalDpi xmlns:a14="http://schemas.microsoft.com/office/drawing/2010/main" val="0"/>
              </a:ext>
            </a:extLst>
          </a:blip>
          <a:srcRect l="15322" r="4714"/>
          <a:stretch/>
        </p:blipFill>
        <p:spPr bwMode="auto">
          <a:xfrm>
            <a:off x="29038012" y="480850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2" name="Picture 311">
            <a:extLst>
              <a:ext uri="{FF2B5EF4-FFF2-40B4-BE49-F238E27FC236}">
                <a16:creationId xmlns:a16="http://schemas.microsoft.com/office/drawing/2014/main" id="{630BF159-2459-4518-8379-7602C1818FA6}"/>
              </a:ext>
            </a:extLst>
          </p:cNvPr>
          <p:cNvPicPr preferRelativeResize="0">
            <a:picLocks/>
          </p:cNvPicPr>
          <p:nvPr/>
        </p:nvPicPr>
        <p:blipFill rotWithShape="1">
          <a:blip r:embed="rId33"/>
          <a:srcRect l="10563" t="32169" r="79236" b="45103"/>
          <a:stretch/>
        </p:blipFill>
        <p:spPr>
          <a:xfrm>
            <a:off x="7359987" y="7698795"/>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311718"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497948"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176588"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960778"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7001" cy="870669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5106" y="6603467"/>
            <a:ext cx="773164"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497704" y="4849834"/>
            <a:ext cx="31551" cy="637928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1768766" y="13563669"/>
            <a:ext cx="840755" cy="833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71782" y="8876391"/>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13271931" y="1276121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12079" y="798367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2609797" y="12499664"/>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13988" y="781111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17693" y="5715816"/>
            <a:ext cx="6870501" cy="179677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1762211" y="11234004"/>
            <a:ext cx="79868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p:cNvCxnSpPr>
          <p:nvPr/>
        </p:nvCxnSpPr>
        <p:spPr>
          <a:xfrm>
            <a:off x="21509007" y="6619057"/>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035097" y="5549017"/>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C10FAB-61B0-4E78-9073-B6D102BC2AC4}"/>
              </a:ext>
            </a:extLst>
          </p:cNvPr>
          <p:cNvSpPr txBox="1"/>
          <p:nvPr/>
        </p:nvSpPr>
        <p:spPr>
          <a:xfrm>
            <a:off x="22712079" y="10326786"/>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4138">
                <a:solidFill>
                  <a:schemeClr val="bg1"/>
                </a:solidFill>
              </a:defRPr>
            </a:lvl1pPr>
          </a:lstStyle>
          <a:p>
            <a:r>
              <a:rPr lang="en-US" sz="100" dirty="0"/>
              <a:t>       </a:t>
            </a:r>
            <a:r>
              <a:rPr lang="en-US" dirty="0"/>
              <a:t>          </a:t>
            </a:r>
            <a:r>
              <a:rPr lang="en-US" sz="3550" b="1" dirty="0"/>
              <a:t>Open Position</a:t>
            </a:r>
          </a:p>
          <a:p>
            <a:r>
              <a:rPr lang="en-US" sz="2400" dirty="0"/>
              <a:t>                  </a:t>
            </a:r>
            <a:r>
              <a:rPr lang="en-US" sz="2400" b="1" dirty="0"/>
              <a:t>Procurement-Direct Purchasing </a:t>
            </a:r>
          </a:p>
          <a:p>
            <a:r>
              <a:rPr lang="en-US" sz="2400" dirty="0"/>
              <a:t>                  </a:t>
            </a:r>
            <a:r>
              <a:rPr lang="en-US" sz="2800" b="1" dirty="0"/>
              <a:t>Intern, MTY, MEX </a:t>
            </a:r>
            <a:endParaRPr lang="en-US" sz="2400" b="1" dirty="0"/>
          </a:p>
        </p:txBody>
      </p:sp>
      <p:cxnSp>
        <p:nvCxnSpPr>
          <p:cNvPr id="51" name="Straight Arrow Connector 50">
            <a:extLst>
              <a:ext uri="{FF2B5EF4-FFF2-40B4-BE49-F238E27FC236}">
                <a16:creationId xmlns:a16="http://schemas.microsoft.com/office/drawing/2014/main" id="{1100C5E9-F080-4627-A011-D5618B819028}"/>
              </a:ext>
            </a:extLst>
          </p:cNvPr>
          <p:cNvCxnSpPr>
            <a:cxnSpLocks/>
          </p:cNvCxnSpPr>
          <p:nvPr/>
        </p:nvCxnSpPr>
        <p:spPr>
          <a:xfrm>
            <a:off x="21473997" y="11239222"/>
            <a:ext cx="56071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8A530946-4345-4C3A-8AE1-8610AE085404}"/>
              </a:ext>
            </a:extLst>
          </p:cNvPr>
          <p:cNvPicPr preferRelativeResize="0">
            <a:picLocks/>
          </p:cNvPicPr>
          <p:nvPr/>
        </p:nvPicPr>
        <p:blipFill rotWithShape="1">
          <a:blip r:embed="rId11"/>
          <a:srcRect l="10563" t="32169" r="79236" b="45103"/>
          <a:stretch/>
        </p:blipFill>
        <p:spPr>
          <a:xfrm>
            <a:off x="22013988" y="10177232"/>
            <a:ext cx="2130552" cy="2139696"/>
          </a:xfrm>
          <a:prstGeom prst="ellipse">
            <a:avLst/>
          </a:prstGeom>
          <a:ln>
            <a:solidFill>
              <a:schemeClr val="accent1"/>
            </a:solidFill>
          </a:ln>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537157" cy="10310392"/>
            <a:chOff x="3234055" y="2860302"/>
            <a:chExt cx="25537157" cy="10310392"/>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65413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6352" cy="629119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5689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49019"/>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013796" y="8674011"/>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4990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79171"/>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65083"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Purchasing Projects-Intern</a:t>
              </a:r>
            </a:p>
            <a:p>
              <a:r>
                <a:rPr lang="en-US" sz="2800" b="1" dirty="0">
                  <a:solidFill>
                    <a:schemeClr val="bg1"/>
                  </a:solidFill>
                </a:rPr>
                <a:t>                MTY MEX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p:cNvCxnSpPr>
            <p:nvPr/>
          </p:nvCxnSpPr>
          <p:spPr>
            <a:xfrm>
              <a:off x="11754542" y="11973738"/>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7840" y="12081874"/>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1628" y="11012026"/>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52687" y="11030998"/>
              <a:ext cx="2130552" cy="2139696"/>
            </a:xfrm>
            <a:prstGeom prst="ellipse">
              <a:avLst/>
            </a:prstGeom>
            <a:ln>
              <a:solidFill>
                <a:schemeClr val="bg1">
                  <a:lumMod val="85000"/>
                </a:schemeClr>
              </a:solidFill>
            </a:ln>
          </p:spPr>
        </p:pic>
      </p:grpSp>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53" name="TextBox 52">
            <a:extLst>
              <a:ext uri="{FF2B5EF4-FFF2-40B4-BE49-F238E27FC236}">
                <a16:creationId xmlns:a16="http://schemas.microsoft.com/office/drawing/2014/main" id="{43444184-9D5E-4FC9-AC16-9E1FBDB620D1}"/>
              </a:ext>
            </a:extLst>
          </p:cNvPr>
          <p:cNvSpPr txBox="1"/>
          <p:nvPr/>
        </p:nvSpPr>
        <p:spPr>
          <a:xfrm>
            <a:off x="4552602" y="10731740"/>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1" name="Picture 50">
            <a:extLst>
              <a:ext uri="{FF2B5EF4-FFF2-40B4-BE49-F238E27FC236}">
                <a16:creationId xmlns:a16="http://schemas.microsoft.com/office/drawing/2014/main" id="{49CCD12D-CF90-433C-A102-350D312E39AA}"/>
              </a:ext>
            </a:extLst>
          </p:cNvPr>
          <p:cNvPicPr preferRelativeResize="0">
            <a:picLocks/>
          </p:cNvPicPr>
          <p:nvPr/>
        </p:nvPicPr>
        <p:blipFill rotWithShape="1">
          <a:blip r:embed="rId12"/>
          <a:srcRect l="8650" t="74728" r="88473" b="14315"/>
          <a:stretch/>
        </p:blipFill>
        <p:spPr>
          <a:xfrm>
            <a:off x="3816887" y="10613355"/>
            <a:ext cx="2130552" cy="2139696"/>
          </a:xfrm>
          <a:prstGeom prst="ellipse">
            <a:avLst/>
          </a:prstGeom>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0762831" y="5298128"/>
            <a:ext cx="74508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36095" y="12495240"/>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grpSp>
        <p:nvGrpSpPr>
          <p:cNvPr id="23" name="Group 22">
            <a:extLst>
              <a:ext uri="{FF2B5EF4-FFF2-40B4-BE49-F238E27FC236}">
                <a16:creationId xmlns:a16="http://schemas.microsoft.com/office/drawing/2014/main" id="{E1698ED5-FEC1-49FD-A9A8-0ED812BB8FE7}"/>
              </a:ext>
            </a:extLst>
          </p:cNvPr>
          <p:cNvGrpSpPr/>
          <p:nvPr/>
        </p:nvGrpSpPr>
        <p:grpSpPr>
          <a:xfrm>
            <a:off x="3114848" y="11336184"/>
            <a:ext cx="7325762" cy="2139696"/>
            <a:chOff x="3698626" y="11517262"/>
            <a:chExt cx="7325762" cy="2139696"/>
          </a:xfrm>
          <a:solidFill>
            <a:srgbClr val="30B23F"/>
          </a:solidFill>
        </p:grpSpPr>
        <p:sp>
          <p:nvSpPr>
            <p:cNvPr id="40" name="TextBox 39">
              <a:extLst>
                <a:ext uri="{FF2B5EF4-FFF2-40B4-BE49-F238E27FC236}">
                  <a16:creationId xmlns:a16="http://schemas.microsoft.com/office/drawing/2014/main" id="{72A4A986-CBB9-415F-A0BF-22BABC148FC7}"/>
                </a:ext>
              </a:extLst>
            </p:cNvPr>
            <p:cNvSpPr txBox="1"/>
            <p:nvPr/>
          </p:nvSpPr>
          <p:spPr>
            <a:xfrm>
              <a:off x="4212108" y="11675622"/>
              <a:ext cx="6812280" cy="1819656"/>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6"/>
            <a:stretch>
              <a:fillRect/>
            </a:stretch>
          </p:blipFill>
          <p:spPr>
            <a:xfrm>
              <a:off x="3698626" y="11517262"/>
              <a:ext cx="2121408" cy="2139696"/>
            </a:xfrm>
            <a:prstGeom prst="ellipse">
              <a:avLst/>
            </a:prstGeom>
            <a:grpFill/>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7"/>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8"/>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9"/>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0"/>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7"/>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4287986"/>
            <a:ext cx="7468078" cy="2350008"/>
            <a:chOff x="3877686" y="7243234"/>
            <a:chExt cx="7468078" cy="2350008"/>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3"/>
              <a:stretch>
                <a:fillRect/>
              </a:stretch>
            </p:blipFill>
            <p:spPr>
              <a:xfrm>
                <a:off x="3751162" y="7299105"/>
                <a:ext cx="2377440" cy="2350008"/>
              </a:xfrm>
              <a:prstGeom prst="ellipse">
                <a:avLst/>
              </a:prstGeom>
              <a:grpFill/>
              <a:ln>
                <a:noFill/>
              </a:ln>
              <a:effectLst>
                <a:softEdge rad="112500"/>
              </a:effectLst>
            </p:spPr>
          </p:pic>
        </p:grpSp>
      </p:grpSp>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11067088" y="1841444"/>
            <a:ext cx="2121408" cy="2139696"/>
          </a:xfrm>
          <a:prstGeom prst="flowChartConnector">
            <a:avLst/>
          </a:prstGeom>
          <a:ln>
            <a:solidFill>
              <a:schemeClr val="accent1"/>
            </a:solidFill>
          </a:ln>
        </p:spPr>
      </p:pic>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843208"/>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1062824" y="9952726"/>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A86461-D165-447C-837D-0691979A98A5}"/>
              </a:ext>
            </a:extLst>
          </p:cNvPr>
          <p:cNvPicPr>
            <a:picLocks noChangeAspect="1"/>
          </p:cNvPicPr>
          <p:nvPr/>
        </p:nvPicPr>
        <p:blipFill>
          <a:blip r:embed="rId14"/>
          <a:stretch>
            <a:fillRect/>
          </a:stretch>
        </p:blipFill>
        <p:spPr>
          <a:xfrm>
            <a:off x="10814990" y="1759725"/>
            <a:ext cx="2377091" cy="2353671"/>
          </a:xfrm>
          <a:prstGeom prst="ellipse">
            <a:avLst/>
          </a:prstGeom>
          <a:ln>
            <a:solidFill>
              <a:schemeClr val="bg1">
                <a:lumMod val="85000"/>
              </a:schemeClr>
            </a:solidFill>
          </a:ln>
          <a:effectLst/>
        </p:spPr>
      </p:pic>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10506" y="5507140"/>
            <a:ext cx="94900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50009" y="1111811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sp>
        <p:nvSpPr>
          <p:cNvPr id="47" name="TextBox 46">
            <a:extLst>
              <a:ext uri="{FF2B5EF4-FFF2-40B4-BE49-F238E27FC236}">
                <a16:creationId xmlns:a16="http://schemas.microsoft.com/office/drawing/2014/main" id="{2B181B2B-9C8D-4DAE-B615-D77FE5BE8C59}"/>
              </a:ext>
            </a:extLst>
          </p:cNvPr>
          <p:cNvSpPr txBox="1"/>
          <p:nvPr/>
        </p:nvSpPr>
        <p:spPr>
          <a:xfrm>
            <a:off x="2081627" y="11085070"/>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9158" y="7276422"/>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6"/>
          <a:stretch>
            <a:fillRect/>
          </a:stretch>
        </p:blipFill>
        <p:spPr>
          <a:xfrm flipH="1">
            <a:off x="7045417" y="7216967"/>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50009" y="9159157"/>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0325468" y="1171833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5639" y="6563171"/>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Fernando Purón</a:t>
            </a: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5507" y="8319336"/>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24877" cy="446494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7"/>
          <a:stretch>
            <a:fillRect/>
          </a:stretch>
        </p:blipFill>
        <p:spPr>
          <a:xfrm>
            <a:off x="19549398" y="11677878"/>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8"/>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9"/>
          <a:stretch>
            <a:fillRect/>
          </a:stretch>
        </p:blipFill>
        <p:spPr>
          <a:xfrm>
            <a:off x="19551751" y="8252451"/>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0"/>
          <a:stretch>
            <a:fillRect/>
          </a:stretch>
        </p:blipFill>
        <p:spPr>
          <a:xfrm>
            <a:off x="19552121" y="6513443"/>
            <a:ext cx="1444752" cy="1554480"/>
          </a:xfrm>
          <a:prstGeom prst="ellipse">
            <a:avLst/>
          </a:prstGeom>
          <a:ln>
            <a:solidFill>
              <a:schemeClr val="accent1"/>
            </a:solidFill>
          </a:ln>
        </p:spPr>
      </p:pic>
      <p:sp>
        <p:nvSpPr>
          <p:cNvPr id="84" name="TextBox 83">
            <a:extLst>
              <a:ext uri="{FF2B5EF4-FFF2-40B4-BE49-F238E27FC236}">
                <a16:creationId xmlns:a16="http://schemas.microsoft.com/office/drawing/2014/main" id="{7AE2199D-5176-4B2A-8465-83ED4385E3B0}"/>
              </a:ext>
            </a:extLst>
          </p:cNvPr>
          <p:cNvSpPr txBox="1"/>
          <p:nvPr/>
        </p:nvSpPr>
        <p:spPr>
          <a:xfrm>
            <a:off x="26411412" y="8267929"/>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Open Position</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a:endCxn id="91" idx="6"/>
          </p:cNvCxnSpPr>
          <p:nvPr/>
        </p:nvCxnSpPr>
        <p:spPr>
          <a:xfrm flipV="1">
            <a:off x="6606832" y="8007923"/>
            <a:ext cx="438585" cy="308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17" idx="2"/>
          </p:cNvCxnSpPr>
          <p:nvPr/>
        </p:nvCxnSpPr>
        <p:spPr>
          <a:xfrm flipV="1">
            <a:off x="6636265" y="9907408"/>
            <a:ext cx="408107" cy="294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044372" y="9117190"/>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5639" y="10015580"/>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2"/>
          <a:srcRect l="10389" t="31541" r="78973" b="44510"/>
          <a:stretch/>
        </p:blipFill>
        <p:spPr>
          <a:xfrm>
            <a:off x="25537904" y="999415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3"/>
          <a:stretch>
            <a:fillRect/>
          </a:stretch>
        </p:blipFill>
        <p:spPr>
          <a:xfrm>
            <a:off x="12955671" y="6520334"/>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65819" y="8414918"/>
            <a:ext cx="4902986" cy="132343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grpSp>
        <p:nvGrpSpPr>
          <p:cNvPr id="10" name="Group 9">
            <a:extLst>
              <a:ext uri="{FF2B5EF4-FFF2-40B4-BE49-F238E27FC236}">
                <a16:creationId xmlns:a16="http://schemas.microsoft.com/office/drawing/2014/main" id="{CC087629-DF86-4ABE-A738-38328030957C}"/>
              </a:ext>
            </a:extLst>
          </p:cNvPr>
          <p:cNvGrpSpPr/>
          <p:nvPr/>
        </p:nvGrpSpPr>
        <p:grpSpPr>
          <a:xfrm>
            <a:off x="19549437" y="10050966"/>
            <a:ext cx="5056845" cy="1554480"/>
            <a:chOff x="19573501" y="11702620"/>
            <a:chExt cx="5056845" cy="1554480"/>
          </a:xfrm>
        </p:grpSpPr>
        <p:sp>
          <p:nvSpPr>
            <p:cNvPr id="103" name="TextBox 102">
              <a:extLst>
                <a:ext uri="{FF2B5EF4-FFF2-40B4-BE49-F238E27FC236}">
                  <a16:creationId xmlns:a16="http://schemas.microsoft.com/office/drawing/2014/main" id="{979ABB1C-8B31-4496-835D-14F7D63565B0}"/>
                </a:ext>
              </a:extLst>
            </p:cNvPr>
            <p:cNvSpPr txBox="1"/>
            <p:nvPr/>
          </p:nvSpPr>
          <p:spPr>
            <a:xfrm>
              <a:off x="20341810" y="117266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l="1049" t="21275" b="28801"/>
            <a:stretch/>
          </p:blipFill>
          <p:spPr>
            <a:xfrm>
              <a:off x="19573501" y="11702620"/>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sp>
        <p:nvSpPr>
          <p:cNvPr id="88" name="TextBox 87">
            <a:extLst>
              <a:ext uri="{FF2B5EF4-FFF2-40B4-BE49-F238E27FC236}">
                <a16:creationId xmlns:a16="http://schemas.microsoft.com/office/drawing/2014/main" id="{4D6062B8-EA4D-443F-A072-9FD94B8B7BCF}"/>
              </a:ext>
            </a:extLst>
          </p:cNvPr>
          <p:cNvSpPr txBox="1"/>
          <p:nvPr/>
        </p:nvSpPr>
        <p:spPr>
          <a:xfrm>
            <a:off x="13772761" y="10049151"/>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3900" b="18613"/>
          <a:stretch/>
        </p:blipFill>
        <p:spPr>
          <a:xfrm>
            <a:off x="12988722" y="8253186"/>
            <a:ext cx="1444752" cy="1554480"/>
          </a:xfrm>
          <a:prstGeom prst="flowChartConnector">
            <a:avLst/>
          </a:prstGeom>
        </p:spPr>
      </p:pic>
      <p:pic>
        <p:nvPicPr>
          <p:cNvPr id="106" name="Picture 105">
            <a:extLst>
              <a:ext uri="{FF2B5EF4-FFF2-40B4-BE49-F238E27FC236}">
                <a16:creationId xmlns:a16="http://schemas.microsoft.com/office/drawing/2014/main" id="{F88778E1-088B-40A9-A858-6BD84EB3F7AA}"/>
              </a:ext>
            </a:extLst>
          </p:cNvPr>
          <p:cNvPicPr preferRelativeResize="0">
            <a:picLocks/>
          </p:cNvPicPr>
          <p:nvPr/>
        </p:nvPicPr>
        <p:blipFill rotWithShape="1">
          <a:blip r:embed="rId12"/>
          <a:srcRect l="10389" t="31541" r="78973" b="44510"/>
          <a:stretch/>
        </p:blipFill>
        <p:spPr>
          <a:xfrm>
            <a:off x="1477582" y="11072163"/>
            <a:ext cx="1444752" cy="1554480"/>
          </a:xfrm>
          <a:prstGeom prst="flowChartConnector">
            <a:avLst/>
          </a:prstGeom>
          <a:ln>
            <a:solidFill>
              <a:schemeClr val="accent1"/>
            </a:solidFill>
          </a:ln>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11631" y="7267694"/>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365" t="5025" r="13563" b="3491"/>
          <a:stretch/>
        </p:blipFill>
        <p:spPr bwMode="auto">
          <a:xfrm>
            <a:off x="12995116" y="9994072"/>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CDD526BB-2584-45F9-95AD-2033A53C4A66}"/>
              </a:ext>
            </a:extLst>
          </p:cNvPr>
          <p:cNvPicPr preferRelativeResize="0">
            <a:picLocks/>
          </p:cNvPicPr>
          <p:nvPr/>
        </p:nvPicPr>
        <p:blipFill rotWithShape="1">
          <a:blip r:embed="rId12"/>
          <a:srcRect l="10389" t="31541" r="78973" b="44510"/>
          <a:stretch/>
        </p:blipFill>
        <p:spPr>
          <a:xfrm>
            <a:off x="7061010" y="11039546"/>
            <a:ext cx="1444752" cy="1554480"/>
          </a:xfrm>
          <a:prstGeom prst="flowChartConnector">
            <a:avLst/>
          </a:prstGeom>
          <a:ln>
            <a:solidFill>
              <a:schemeClr val="accent1"/>
            </a:solidFill>
          </a:ln>
        </p:spPr>
      </p:pic>
      <p:sp>
        <p:nvSpPr>
          <p:cNvPr id="112" name="TextBox 111">
            <a:extLst>
              <a:ext uri="{FF2B5EF4-FFF2-40B4-BE49-F238E27FC236}">
                <a16:creationId xmlns:a16="http://schemas.microsoft.com/office/drawing/2014/main" id="{963CB8ED-0578-476B-8CD8-1A4B091FEC5D}"/>
              </a:ext>
            </a:extLst>
          </p:cNvPr>
          <p:cNvSpPr txBox="1"/>
          <p:nvPr/>
        </p:nvSpPr>
        <p:spPr>
          <a:xfrm>
            <a:off x="13765519" y="11718339"/>
            <a:ext cx="490298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1400" b="1">
                <a:solidFill>
                  <a:schemeClr val="bg1"/>
                </a:solidFill>
              </a:defRPr>
            </a:lvl1pPr>
          </a:lstStyle>
          <a:p>
            <a:r>
              <a:rPr lang="en-US" sz="3200" dirty="0"/>
              <a:t>       Open Position</a:t>
            </a:r>
          </a:p>
          <a:p>
            <a:r>
              <a:rPr lang="en-US" sz="3200" b="0" dirty="0"/>
              <a:t>        </a:t>
            </a:r>
            <a:endParaRPr lang="en-US" sz="2400" dirty="0"/>
          </a:p>
        </p:txBody>
      </p:sp>
      <p:pic>
        <p:nvPicPr>
          <p:cNvPr id="114" name="Picture 113">
            <a:extLst>
              <a:ext uri="{FF2B5EF4-FFF2-40B4-BE49-F238E27FC236}">
                <a16:creationId xmlns:a16="http://schemas.microsoft.com/office/drawing/2014/main" id="{2FA96B7A-9304-48DB-B088-7D023CBD26A7}"/>
              </a:ext>
            </a:extLst>
          </p:cNvPr>
          <p:cNvPicPr preferRelativeResize="0">
            <a:picLocks/>
          </p:cNvPicPr>
          <p:nvPr/>
        </p:nvPicPr>
        <p:blipFill rotWithShape="1">
          <a:blip r:embed="rId12"/>
          <a:srcRect l="10389" t="31541" r="78973" b="44510"/>
          <a:stretch/>
        </p:blipFill>
        <p:spPr>
          <a:xfrm>
            <a:off x="12952324" y="11718339"/>
            <a:ext cx="1444752" cy="1554480"/>
          </a:xfrm>
          <a:prstGeom prst="flowChartConnector">
            <a:avLst/>
          </a:prstGeom>
          <a:ln>
            <a:solidFill>
              <a:schemeClr val="accent1"/>
            </a:solidFill>
          </a:ln>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423142" y="12530197"/>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9C754800-0C49-46D7-9C72-1A7C3496A52D}"/>
              </a:ext>
            </a:extLst>
          </p:cNvPr>
          <p:cNvPicPr preferRelativeResize="0">
            <a:picLocks/>
          </p:cNvPicPr>
          <p:nvPr/>
        </p:nvPicPr>
        <p:blipFill rotWithShape="1">
          <a:blip r:embed="rId12"/>
          <a:srcRect l="10389" t="31541" r="78973" b="44510"/>
          <a:stretch/>
        </p:blipFill>
        <p:spPr>
          <a:xfrm>
            <a:off x="25523677" y="8211816"/>
            <a:ext cx="1444752" cy="1554480"/>
          </a:xfrm>
          <a:prstGeom prst="flowChartConnector">
            <a:avLst/>
          </a:prstGeom>
          <a:ln>
            <a:solidFill>
              <a:schemeClr val="accent1"/>
            </a:solidFill>
          </a:ln>
        </p:spPr>
      </p:pic>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17" cstate="email">
            <a:extLst>
              <a:ext uri="{28A0092B-C50C-407E-A947-70E740481C1C}">
                <a14:useLocalDpi xmlns:a14="http://schemas.microsoft.com/office/drawing/2010/main" val="0"/>
              </a:ext>
            </a:extLst>
          </a:blip>
          <a:srcRect l="15322" r="4714"/>
          <a:stretch/>
        </p:blipFill>
        <p:spPr bwMode="auto">
          <a:xfrm>
            <a:off x="25543872" y="6505887"/>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098637" y="3181642"/>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652634" y="318283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455386" y="318283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633332"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759378"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48610"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031104" y="4856516"/>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Alexis Quezada</a:t>
            </a:r>
            <a:endParaRPr lang="en-US" sz="3200" dirty="0"/>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761147" y="4705598"/>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1033843" y="6523148"/>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1147" y="6373365"/>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031104" y="806456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761147" y="7943487"/>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519365" y="4824161"/>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870698" y="4695579"/>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527820" y="652535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70698" y="643314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C5BCC29-BDC3-49BA-A0FE-4F255085A3F4}"/>
              </a:ext>
            </a:extLst>
          </p:cNvPr>
          <p:cNvSpPr txBox="1"/>
          <p:nvPr/>
        </p:nvSpPr>
        <p:spPr>
          <a:xfrm>
            <a:off x="11570046" y="481646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1189653" y="4696146"/>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947263" y="6397828"/>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01916" y="6268626"/>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854658" y="4803029"/>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16274533" y="4705597"/>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854658" y="6432432"/>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10"/>
          <a:srcRect l="10563" t="32169" r="79236" b="45103"/>
          <a:stretch/>
        </p:blipFill>
        <p:spPr>
          <a:xfrm>
            <a:off x="16274533" y="6278779"/>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2147481" y="4866003"/>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1506284" y="4747439"/>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2147481" y="637959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1506284" y="6264653"/>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513778" y="487063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844567" y="4744675"/>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513780" y="6394478"/>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843759" y="6299465"/>
            <a:ext cx="1124712" cy="1362456"/>
          </a:xfrm>
          <a:prstGeom prst="ellipse">
            <a:avLst/>
          </a:prstGeom>
          <a:ln w="12700" cap="rnd">
            <a:solidFill>
              <a:schemeClr val="bg1"/>
            </a:solidFill>
            <a:prstDash val="solid"/>
          </a:ln>
          <a:effectLst/>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402851" y="5372415"/>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404056" y="5385849"/>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413681" y="7054593"/>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410554" y="8624715"/>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1702647" y="2651287"/>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402851" y="4367914"/>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449856" y="5651379"/>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443785" y="5376807"/>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459370" y="7114369"/>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458343" y="8614316"/>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449856" y="4333603"/>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078768" y="2317292"/>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821675" y="4383360"/>
            <a:ext cx="0" cy="42975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838505" y="5377374"/>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827914" y="7032360"/>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188735" y="2585212"/>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875814" y="4492870"/>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881438" y="5385849"/>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875814" y="6970772"/>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6799877" y="3027019"/>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36139" y="4386985"/>
            <a:ext cx="0" cy="42939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36139" y="5394798"/>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1136139" y="70497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54076" y="2533146"/>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60519" y="4523521"/>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77753" y="5376807"/>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59710" y="6958498"/>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84544" y="2827058"/>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6516781" y="812539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5870698" y="7975886"/>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47481" y="806678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6"/>
          <a:srcRect l="8650" t="74728" r="88473" b="14315"/>
          <a:stretch/>
        </p:blipFill>
        <p:spPr>
          <a:xfrm>
            <a:off x="21506284" y="7974497"/>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36139" y="8655725"/>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13291303" y="9815076"/>
            <a:ext cx="5241790" cy="4433749"/>
            <a:chOff x="13106731" y="8840461"/>
            <a:chExt cx="5241790" cy="4433749"/>
          </a:xfrm>
        </p:grpSpPr>
        <p:sp>
          <p:nvSpPr>
            <p:cNvPr id="219" name="Rectangle 218">
              <a:extLst>
                <a:ext uri="{FF2B5EF4-FFF2-40B4-BE49-F238E27FC236}">
                  <a16:creationId xmlns:a16="http://schemas.microsoft.com/office/drawing/2014/main" id="{B1065364-8D6A-44F7-899C-1A9875AFF6D2}"/>
                </a:ext>
              </a:extLst>
            </p:cNvPr>
            <p:cNvSpPr/>
            <p:nvPr/>
          </p:nvSpPr>
          <p:spPr>
            <a:xfrm>
              <a:off x="14829217" y="884046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220" name="TextBox 219">
              <a:extLst>
                <a:ext uri="{FF2B5EF4-FFF2-40B4-BE49-F238E27FC236}">
                  <a16:creationId xmlns:a16="http://schemas.microsoft.com/office/drawing/2014/main" id="{B12368B0-F3E3-4458-84C8-86CDEC01510E}"/>
                </a:ext>
              </a:extLst>
            </p:cNvPr>
            <p:cNvSpPr txBox="1"/>
            <p:nvPr/>
          </p:nvSpPr>
          <p:spPr>
            <a:xfrm>
              <a:off x="14248103" y="1023484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13496036" y="10134195"/>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22" name="TextBox 221">
              <a:extLst>
                <a:ext uri="{FF2B5EF4-FFF2-40B4-BE49-F238E27FC236}">
                  <a16:creationId xmlns:a16="http://schemas.microsoft.com/office/drawing/2014/main" id="{ECA39B3D-B886-4AB1-870D-E805943D4F77}"/>
                </a:ext>
              </a:extLst>
            </p:cNvPr>
            <p:cNvSpPr txBox="1"/>
            <p:nvPr/>
          </p:nvSpPr>
          <p:spPr>
            <a:xfrm>
              <a:off x="14261153" y="1202148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223" name="Picture 222">
              <a:extLst>
                <a:ext uri="{FF2B5EF4-FFF2-40B4-BE49-F238E27FC236}">
                  <a16:creationId xmlns:a16="http://schemas.microsoft.com/office/drawing/2014/main" id="{31A4B354-94E0-471E-979D-0ECDABEF3F90}"/>
                </a:ext>
              </a:extLst>
            </p:cNvPr>
            <p:cNvPicPr preferRelativeResize="0">
              <a:picLocks/>
            </p:cNvPicPr>
            <p:nvPr/>
          </p:nvPicPr>
          <p:blipFill rotWithShape="1">
            <a:blip r:embed="rId10"/>
            <a:srcRect l="10563" t="32169" r="79236" b="45103"/>
            <a:stretch/>
          </p:blipFill>
          <p:spPr>
            <a:xfrm>
              <a:off x="13509086" y="11911754"/>
              <a:ext cx="1124712" cy="1362456"/>
            </a:xfrm>
            <a:prstGeom prst="ellipse">
              <a:avLst/>
            </a:prstGeom>
            <a:ln>
              <a:solidFill>
                <a:schemeClr val="accent2">
                  <a:lumMod val="20000"/>
                  <a:lumOff val="80000"/>
                </a:schemeClr>
              </a:solidFill>
            </a:ln>
          </p:spPr>
        </p:pic>
        <p:cxnSp>
          <p:nvCxnSpPr>
            <p:cNvPr id="224" name="Straight Arrow Connector 223">
              <a:extLst>
                <a:ext uri="{FF2B5EF4-FFF2-40B4-BE49-F238E27FC236}">
                  <a16:creationId xmlns:a16="http://schemas.microsoft.com/office/drawing/2014/main" id="{6DF8CE2B-A5D6-4567-9507-FD8748B59F3C}"/>
                </a:ext>
              </a:extLst>
            </p:cNvPr>
            <p:cNvCxnSpPr>
              <a:cxnSpLocks/>
            </p:cNvCxnSpPr>
            <p:nvPr/>
          </p:nvCxnSpPr>
          <p:spPr>
            <a:xfrm>
              <a:off x="13116563" y="10798912"/>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0945D210-8865-4849-88BD-62AA21831A8F}"/>
                </a:ext>
              </a:extLst>
            </p:cNvPr>
            <p:cNvCxnSpPr>
              <a:cxnSpLocks/>
            </p:cNvCxnSpPr>
            <p:nvPr/>
          </p:nvCxnSpPr>
          <p:spPr>
            <a:xfrm>
              <a:off x="13106731" y="12611027"/>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4AC9EEF-9601-4C01-89EC-53AA547353A3}"/>
                </a:ext>
              </a:extLst>
            </p:cNvPr>
            <p:cNvCxnSpPr>
              <a:cxnSpLocks/>
            </p:cNvCxnSpPr>
            <p:nvPr/>
          </p:nvCxnSpPr>
          <p:spPr>
            <a:xfrm>
              <a:off x="13111125" y="9979580"/>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8" name="Connector: Elbow 227">
              <a:extLst>
                <a:ext uri="{FF2B5EF4-FFF2-40B4-BE49-F238E27FC236}">
                  <a16:creationId xmlns:a16="http://schemas.microsoft.com/office/drawing/2014/main" id="{5851FC50-A944-4450-8897-4465577D531B}"/>
                </a:ext>
              </a:extLst>
            </p:cNvPr>
            <p:cNvCxnSpPr>
              <a:cxnSpLocks/>
              <a:stCxn id="219" idx="2"/>
            </p:cNvCxnSpPr>
            <p:nvPr/>
          </p:nvCxnSpPr>
          <p:spPr>
            <a:xfrm rot="5400000">
              <a:off x="14523710" y="8197317"/>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233" name="TextBox 232">
            <a:extLst>
              <a:ext uri="{FF2B5EF4-FFF2-40B4-BE49-F238E27FC236}">
                <a16:creationId xmlns:a16="http://schemas.microsoft.com/office/drawing/2014/main" id="{01B8CEDD-E252-43D0-908A-0FCD42BE528C}"/>
              </a:ext>
            </a:extLst>
          </p:cNvPr>
          <p:cNvSpPr txBox="1"/>
          <p:nvPr/>
        </p:nvSpPr>
        <p:spPr>
          <a:xfrm>
            <a:off x="11563094" y="812539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11203613" y="7974966"/>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235" name="Straight Arrow Connector 234">
            <a:extLst>
              <a:ext uri="{FF2B5EF4-FFF2-40B4-BE49-F238E27FC236}">
                <a16:creationId xmlns:a16="http://schemas.microsoft.com/office/drawing/2014/main" id="{C1AC4AB1-245C-4224-986C-A2CD346D7C26}"/>
              </a:ext>
            </a:extLst>
          </p:cNvPr>
          <p:cNvCxnSpPr>
            <a:cxnSpLocks/>
            <a:endCxn id="234" idx="2"/>
          </p:cNvCxnSpPr>
          <p:nvPr/>
        </p:nvCxnSpPr>
        <p:spPr>
          <a:xfrm flipV="1">
            <a:off x="10818899" y="8656194"/>
            <a:ext cx="384714" cy="7813"/>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2036</Words>
  <Application>Microsoft Office PowerPoint</Application>
  <PresentationFormat>Custom</PresentationFormat>
  <Paragraphs>528</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2020-01-14T21:13:57Z</dcterms:modified>
</cp:coreProperties>
</file>